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open-mainframe-project-governing-board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penmainframeproject.org/abou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0bf2d3584_1_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0bf2d3584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https://jmertic.github.io/committee-gallery/open-mainframe-project-governing-board.html</a:t>
            </a:r>
            <a:r>
              <a:rPr lang="en"/>
              <a:t> </a:t>
            </a:r>
            <a:endParaRPr/>
          </a:p>
        </p:txBody>
      </p:sp>
      <p:sp>
        <p:nvSpPr>
          <p:cNvPr id="321" name="Google Shape;321;g2c0bf2d3584_1_7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1181d1a15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1181d1a15_2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1181d1a15_2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0bf2d3584_1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0bf2d3584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bf2d3584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0bf2d358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 of the Open Mainframe Project is to build that community and adoption of Open Source on the mainframe, which will ( read points above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https://www.openmainframeproject.org/about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g2c0bf2d3584_1_1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bf2d3584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0bf2d3584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0bf2d3584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0bf2d3584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3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3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 rot="-5400000">
            <a:off x="1754398" y="-1754405"/>
            <a:ext cx="5143500" cy="86523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2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6F6F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7575" l="18063" r="17444" t="44931"/>
          <a:stretch/>
        </p:blipFill>
        <p:spPr>
          <a:xfrm>
            <a:off x="215950" y="4308350"/>
            <a:ext cx="3239699" cy="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">
  <p:cSld name="OBJECT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1" y="775759"/>
            <a:ext cx="6393974" cy="43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333994" y="159442"/>
            <a:ext cx="7893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1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7497" y="943425"/>
            <a:ext cx="4007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Pantone.png" id="97" name="Google Shape;97;p1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60" cy="5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707659" y="943425"/>
            <a:ext cx="4100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227787" y="4803548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 1 column">
  <p:cSld name="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056485" y="4767263"/>
            <a:ext cx="45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18706" y="1203581"/>
            <a:ext cx="82677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49823"/>
              </a:buClr>
              <a:buSzPts val="2100"/>
              <a:buFont typeface="Calibri"/>
              <a:buChar char="▪"/>
              <a:defRPr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Calibri"/>
              <a:buChar char="•"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500"/>
              <a:buFont typeface="Calibri"/>
              <a:buChar char="▪"/>
              <a:defRPr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▪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1590863" y="0"/>
            <a:ext cx="5962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58842" y="1744191"/>
            <a:ext cx="5793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258842" y="3151033"/>
            <a:ext cx="3026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body"/>
          </p:nvPr>
        </p:nvSpPr>
        <p:spPr>
          <a:xfrm>
            <a:off x="262947" y="4470167"/>
            <a:ext cx="21507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2" name="Google Shape;112;p18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96897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55601" y="885371"/>
            <a:ext cx="73764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8375257" y="4911195"/>
            <a:ext cx="631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#ASWF</a:t>
            </a:r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67992" y="2093372"/>
            <a:ext cx="50064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512064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530205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480" y="936446"/>
            <a:ext cx="2038102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Background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>
            <p:ph idx="2" type="pic"/>
          </p:nvPr>
        </p:nvSpPr>
        <p:spPr>
          <a:xfrm>
            <a:off x="9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625050" y="2348100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1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47" name="Google Shape;147;p2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75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7122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Insight">
  <p:cSld name="1_Title and Content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56" name="Google Shape;156;p26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67474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Major Problem</a:t>
            </a:r>
            <a:endParaRPr sz="1100"/>
          </a:p>
        </p:txBody>
      </p:sp>
      <p:sp>
        <p:nvSpPr>
          <p:cNvPr id="159" name="Google Shape;159;p26"/>
          <p:cNvSpPr/>
          <p:nvPr/>
        </p:nvSpPr>
        <p:spPr>
          <a:xfrm>
            <a:off x="3233717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</a:t>
            </a:r>
            <a:r>
              <a:rPr b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Innovated</a:t>
            </a:r>
            <a:endParaRPr sz="1100"/>
          </a:p>
        </p:txBody>
      </p:sp>
      <p:sp>
        <p:nvSpPr>
          <p:cNvPr id="160" name="Google Shape;160;p26"/>
          <p:cNvSpPr/>
          <p:nvPr/>
        </p:nvSpPr>
        <p:spPr>
          <a:xfrm>
            <a:off x="6099958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sz="11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233725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2" name="Google Shape;162;p26"/>
          <p:cNvSpPr txBox="1"/>
          <p:nvPr>
            <p:ph idx="2" type="body"/>
          </p:nvPr>
        </p:nvSpPr>
        <p:spPr>
          <a:xfrm>
            <a:off x="609995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3" name="Google Shape;163;p26"/>
          <p:cNvSpPr txBox="1"/>
          <p:nvPr>
            <p:ph idx="3" type="body"/>
          </p:nvPr>
        </p:nvSpPr>
        <p:spPr>
          <a:xfrm>
            <a:off x="36750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sp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and Conte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69" name="Google Shape;169;p27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">
  <p:cSld name="1_Title and Content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74"/>
            <a:ext cx="9144000" cy="51435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-3175"/>
            <a:ext cx="7535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ull Bleed Image 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09425" y="1429800"/>
            <a:ext cx="5365800" cy="22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22837" l="0" r="76164" t="-7893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2B7DE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>
            <a:off x="0" y="659219"/>
            <a:ext cx="9144000" cy="45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204" y="2535865"/>
            <a:ext cx="4635797" cy="2607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296897" y="110343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55601" y="977933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F2AC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2AC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3"/>
          <p:cNvSpPr/>
          <p:nvPr/>
        </p:nvSpPr>
        <p:spPr>
          <a:xfrm flipH="1" rot="10800000">
            <a:off x="-2" y="5143618"/>
            <a:ext cx="9144000" cy="4560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-2" y="5074699"/>
            <a:ext cx="6351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45989" l="1297" r="78125" t="15306"/>
          <a:stretch/>
        </p:blipFill>
        <p:spPr>
          <a:xfrm>
            <a:off x="8581153" y="68710"/>
            <a:ext cx="458429" cy="5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7500" y="943429"/>
            <a:ext cx="8369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3" name="Google Shape;33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45366" y="2053362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/>
          <p:nvPr>
            <p:ph idx="3" type="pic"/>
          </p:nvPr>
        </p:nvSpPr>
        <p:spPr>
          <a:xfrm>
            <a:off x="3580606" y="2056430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/>
          <p:nvPr>
            <p:ph idx="4" type="pic"/>
          </p:nvPr>
        </p:nvSpPr>
        <p:spPr>
          <a:xfrm>
            <a:off x="6515847" y="2052907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68630" y="273844"/>
            <a:ext cx="8046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68630" y="1001316"/>
            <a:ext cx="395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0" type="dt"/>
          </p:nvPr>
        </p:nvSpPr>
        <p:spPr>
          <a:xfrm>
            <a:off x="7696200" y="4937760"/>
            <a:ext cx="116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0" type="dt"/>
          </p:nvPr>
        </p:nvSpPr>
        <p:spPr>
          <a:xfrm>
            <a:off x="7518400" y="4937760"/>
            <a:ext cx="1343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0" type="dt"/>
          </p:nvPr>
        </p:nvSpPr>
        <p:spPr>
          <a:xfrm>
            <a:off x="7628467" y="4937760"/>
            <a:ext cx="1233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87733" y="4937760"/>
            <a:ext cx="1173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openmainframeproject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harter.openmainframeproject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arter.aswf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profile.dev/my-calendar" TargetMode="External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openmainframeproject.org/g/omp-board/files/Meeting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omp-board@lists.openmainframeproject.org" TargetMode="External"/><Relationship Id="rId4" Type="http://schemas.openxmlformats.org/officeDocument/2006/relationships/hyperlink" Target="mailto:omp-technical@lists.openmainframeproject.org" TargetMode="External"/><Relationship Id="rId5" Type="http://schemas.openxmlformats.org/officeDocument/2006/relationships/hyperlink" Target="mailto:omp-budget@lists.openmainframeproject.org" TargetMode="External"/><Relationship Id="rId6" Type="http://schemas.openxmlformats.org/officeDocument/2006/relationships/hyperlink" Target="https://slack.openmainframeproject.org" TargetMode="External"/><Relationship Id="rId7" Type="http://schemas.openxmlformats.org/officeDocument/2006/relationships/hyperlink" Target="https://members.openmainframeproject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openmainframeproject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openmainframeproject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openmainframeproject.org" TargetMode="External"/><Relationship Id="rId5" Type="http://schemas.openxmlformats.org/officeDocument/2006/relationships/hyperlink" Target="https://github.com/Openmainframeproject/foundation" TargetMode="External"/><Relationship Id="rId6" Type="http://schemas.openxmlformats.org/officeDocument/2006/relationships/hyperlink" Target="https://github.com/openmainframeproject/foundation/blob/main/elections.md" TargetMode="External"/><Relationship Id="rId7" Type="http://schemas.openxmlformats.org/officeDocument/2006/relationships/hyperlink" Target="https://github.com/openmainframeproject/foundation/tree/main/project_charters" TargetMode="External"/><Relationship Id="rId8" Type="http://schemas.openxmlformats.org/officeDocument/2006/relationships/hyperlink" Target="https://landscape.openmainframeproject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mbers.openmainframeproject.org" TargetMode="External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openmainframeproject.org/about/leadership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openmainframeproject.org/about/governing-board/" TargetMode="External"/><Relationship Id="rId7" Type="http://schemas.openxmlformats.org/officeDocument/2006/relationships/hyperlink" Target="https://www.openmainframeproject.org/about/technical-advisory-council/" TargetMode="External"/><Relationship Id="rId8" Type="http://schemas.openxmlformats.org/officeDocument/2006/relationships/hyperlink" Target="https://tac.openmainframeproject.org/engagement/#mailing-lists-and-slack-channels-for-hosted-projec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openmainframeproject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mainframeproject.org/join" TargetMode="External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openmainframeproject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mainframeproject.org/about/marketing-committee/" TargetMode="External"/><Relationship Id="rId4" Type="http://schemas.openxmlformats.org/officeDocument/2006/relationships/hyperlink" Target="https://tac.aswf.io" TargetMode="External"/><Relationship Id="rId5" Type="http://schemas.openxmlformats.org/officeDocument/2006/relationships/hyperlink" Target="https://tac.openmainframeproject.org/meetings/" TargetMode="External"/><Relationship Id="rId6" Type="http://schemas.openxmlformats.org/officeDocument/2006/relationships/hyperlink" Target="https://lists.openmainframeproject.org/g/omp-technical" TargetMode="External"/><Relationship Id="rId7" Type="http://schemas.openxmlformats.org/officeDocument/2006/relationships/hyperlink" Target="https://tac.openmainframeproject.org/engageme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openmainframeproject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600"/>
              <a:t>What the Governing Board is NOT responsible for</a:t>
            </a:r>
            <a:endParaRPr sz="26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87300" y="12153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Open Mainframe Project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Open Mainframe Project.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Open Mainframe Project.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ctrTitle"/>
          </p:nvPr>
        </p:nvSpPr>
        <p:spPr>
          <a:xfrm>
            <a:off x="45609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34000" y="931725"/>
            <a:ext cx="83694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Governing Board voting members consist of: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Member; and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End-User Member;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Silver Member representative for every 10 Silver Members; with no more than three Silver Member representatives;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Academic Institution Member representative for every 10 Academic Institution Members; with no more than three Academic Institution Member representatives; 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TAC Chair.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 sz="1800"/>
              <a:t> of the Open Mainframe Project Charter for more information about composition.</a:t>
            </a:r>
            <a:endParaRPr sz="1800"/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Representatives</a:t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0" y="794825"/>
            <a:ext cx="9144000" cy="431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6" title="Screenshot 2026-01-13 at 4.05.32 PM.png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0" y="1114275"/>
            <a:ext cx="9144002" cy="27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Duties of the Governing Board Chairperson include: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Oversee the day-to-day operational decisions of the Open Mainframe Project.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Work with the project staff to prepare the agenda for Governing Board meetings.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Be a spokesperson for the Open Mainframe Project and the Governing Board, as needed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800"/>
              <a:t> of the Open Mainframe Project Charter for more information about the chairperson role.</a:t>
            </a:r>
            <a:endParaRPr sz="1800"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ctrTitle"/>
          </p:nvPr>
        </p:nvSpPr>
        <p:spPr>
          <a:xfrm>
            <a:off x="45606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34000" y="1094051"/>
            <a:ext cx="8369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has virtual regular meetings, generally once a quarter, on the 2nd Wednesday of the 2nd month of the quarter. 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meets in person for an annual strategic planning session in late Q3/Q4, typically around an event. More details on this will be shared towards the beginning of Q3.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rare and exceptional circumstances (e.g., in an emergency situation), an additional ad hoc </a:t>
            </a:r>
            <a:r>
              <a:rPr lang="en" sz="1900"/>
              <a:t>special meeting</a:t>
            </a:r>
            <a:r>
              <a:rPr lang="en" sz="1900"/>
              <a:t> of the Governing Board may be convened. </a:t>
            </a:r>
            <a:endParaRPr sz="1900"/>
          </a:p>
          <a:p>
            <a:pPr indent="-336550" lvl="1" marL="914400" rtl="0" algn="l">
              <a:spcBef>
                <a:spcPts val="36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request a special meeting, please email your request to the Project Staff and Governing Board Chair, and they will decide whether a special meeting is necessary or the proposed agenda item can be discussed by email or at the next regular meeting.</a:t>
            </a:r>
            <a:endParaRPr sz="1700"/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7500" y="943425"/>
            <a:ext cx="2681100" cy="314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All meetings from 2:00pm - 3:30pm US Eastern time unless noted.</a:t>
            </a:r>
            <a:endParaRPr sz="1900"/>
          </a:p>
          <a:p>
            <a:pPr indent="-285750" lvl="0" marL="342900" rtl="0" algn="l">
              <a:spcBef>
                <a:spcPts val="8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February 11,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May 13,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August 12,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November 11, 2026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Meeting will be on your calendar, and available at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openprofile.dev/my-calendar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 Governing Board meeting schedule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88" y="1109233"/>
            <a:ext cx="5890350" cy="292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would like to propose an agenda item for discussion at a Governing Board meeting, please submit your proposal to the Open Mainframe Project Director &amp; </a:t>
            </a:r>
            <a:r>
              <a:rPr lang="en"/>
              <a:t>the Governing Board Chair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include in your request: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description of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Board resolution or discussion-only item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Requested amount of time to discuss the item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submit your proposed agenda item at least 30 days prior to the meeting.</a:t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be patient. Our board meeting agendas are often very full. If we cannot accommodate your request in the upcoming meeting we may: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Wait until the following meeting to discuss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Call a special meeting to discuss your topic, or 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Refer the topic to the appropriate committee or task force of the Governing Board.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may ask you to provide slides 5 days before the meeting, and slides are subject to change (with your approval) to fit the broader meeting slide deck.</a:t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4568767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Open Mainframe Project Overview and Governance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Agendas and exhibits for Governing Board meetings will be made available one week prior to the scheduled meeting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FINAL deck will be made available one day prior to the meeting.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Past meeting materials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All meeting materials are </a:t>
            </a:r>
            <a:r>
              <a:rPr lang="en"/>
              <a:t>confidential</a:t>
            </a:r>
            <a:r>
              <a:rPr lang="en"/>
              <a:t> and for the view of Governing Board representatives and </a:t>
            </a:r>
            <a:r>
              <a:rPr lang="en"/>
              <a:t>their</a:t>
            </a:r>
            <a:r>
              <a:rPr lang="en"/>
              <a:t> alternates ONLY, unless otherwise specified.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No meeting of the Governing Board is recorded unless the Governing Board provides </a:t>
            </a:r>
            <a:r>
              <a:rPr lang="en"/>
              <a:t>explicit</a:t>
            </a:r>
            <a:r>
              <a:rPr lang="en"/>
              <a:t> consent to do so. </a:t>
            </a:r>
            <a:endParaRPr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1" type="body"/>
          </p:nvPr>
        </p:nvSpPr>
        <p:spPr>
          <a:xfrm>
            <a:off x="317500" y="943424"/>
            <a:ext cx="8369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omp-board@lists.openmainframeproject.org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omp-technical@lists.openmainframeproject.org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omp-budget@lists.openmainframeproject.org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Slack Channel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6"/>
              </a:rPr>
              <a:t>join Open Mainframe Project slack here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7"/>
              </a:rPr>
              <a:t>members.openmainframeproject.org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ctrTitle"/>
          </p:nvPr>
        </p:nvSpPr>
        <p:spPr>
          <a:xfrm>
            <a:off x="45401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Governing Board Committees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Committee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Budget Committee is lead by the Governing Board Treasurer and collaborates with the Open Mainframe Project staff to develop and review the Open Mainframe Project budget.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Any Governing Board representative may join ( not alternates )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generally quarterly on the Wednesday of the week before the Governing Board meeting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ACTION: If you want to participate in the Budget Committee, make a request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b="1" lang="en"/>
              <a:t>.</a:t>
            </a:r>
            <a:endParaRPr b="1"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makes recommendations to the Governing Board regarding license exception requests from Open Mainframe Project projects and other questions submitted to the Legal Committee by the Governing Board.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does not represent Open Mainframe Project and does not have an attorney-client relationship with Open Mainframe Project.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on an as needed basis.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Boards may attend only if accompanied by their legal counsel.</a:t>
            </a:r>
            <a:endParaRPr/>
          </a:p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</p:txBody>
      </p:sp>
      <p:sp>
        <p:nvSpPr>
          <p:cNvPr id="400" name="Google Shape;400;p5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>
            <a:off x="45538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Policies and Other Resources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Important</a:t>
            </a:r>
            <a:r>
              <a:rPr lang="en" sz="2300"/>
              <a:t> Open Mainframe Project Policies and Resources</a:t>
            </a:r>
            <a:endParaRPr sz="2300"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Open Mainframe Project Charter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Project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Open Mainframe Project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OMP Landscape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34000" y="1087250"/>
            <a:ext cx="84417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 contacts, which you can change at any time ( look under ‘Users’ &gt; and then under the ‘Key People’ tab )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Membership details ( look under ‘Membership’ &gt; ‘Open Mainframe Project’ ), including…</a:t>
            </a:r>
            <a:endParaRPr sz="16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Membership Overview Deck and High Level Overview Deck ( look under the ‘Resources’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Your fully executed membership agreement ( look under the ‘Membership’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Details on how to leverage membership benefits ( look under the ‘Benefits’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Insights on contributors from your organization ( look under the ‘Project Contributors’ tab )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</a:t>
            </a:r>
            <a:r>
              <a:rPr lang="en"/>
              <a:t>staff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4177650" y="4415425"/>
            <a:ext cx="4715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Contact us at </a:t>
            </a: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members.openmainframeproject.org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61" title="Screenshot 2026-01-13 at 4.13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13" y="1009850"/>
            <a:ext cx="6228875" cy="32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Who’s Who in the </a:t>
            </a:r>
            <a:r>
              <a:rPr lang="en" sz="2600"/>
              <a:t>Academy Software Foundation</a:t>
            </a:r>
            <a:endParaRPr sz="2600"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Mainframe Project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 Mainframe Project Project and Working Group Leads</a:t>
            </a:r>
            <a:endParaRPr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58975" y="1295400"/>
            <a:ext cx="39597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The Open Mainframe Project was founded in 2015, as a focal point for deployment and use of Linux and Open Source in a mainframe computing environment.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Source is the collective thread within leading organizations that look to leverage their technology infrastructure as a competitive advantage. The mainframe design principles of security, stability, scalability, and performance are important to these leading organizations, and having the mainframe interoperable in a hybrid infrastructure enables leading organizations to realize its benefits. Open Mainframe Project believes this is best achieved as a community through open source.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Mainframe Project hosts 17 projects and working groups and is supported by 40 organizations.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094925" y="185525"/>
            <a:ext cx="488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Vision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The mainframe is an active, integrated, and essential part of modern enterprise IT, consumable by mainstream developers and users, and driven by a vibrant open source community.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Mission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To achieve the vision of the Open Mainframe Project by…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0949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Setting a high bar for application development on the mainframe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 documentation, API development, and a security-first approach.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5534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Showcase the mainframe of today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both the mainframe ecosystem as well as the broad enterprise IT community.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094925" y="382420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Enable the mainframe to be more consumable by developers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 a transparent experience in leveraging the value propositions of the mainframe.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553425" y="3824200"/>
            <a:ext cx="24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the mainframe aligns well in the changing enterprise IT landscape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cloud-native and DevOps.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5038925" y="1770425"/>
            <a:ext cx="546300" cy="546300"/>
            <a:chOff x="790925" y="2833675"/>
            <a:chExt cx="546300" cy="546300"/>
          </a:xfrm>
        </p:grpSpPr>
        <p:sp>
          <p:nvSpPr>
            <p:cNvPr id="224" name="Google Shape;224;p36"/>
            <p:cNvSpPr/>
            <p:nvPr/>
          </p:nvSpPr>
          <p:spPr>
            <a:xfrm>
              <a:off x="79092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250" y="3014522"/>
              <a:ext cx="207651" cy="184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6"/>
          <p:cNvGrpSpPr/>
          <p:nvPr/>
        </p:nvGrpSpPr>
        <p:grpSpPr>
          <a:xfrm>
            <a:off x="7524675" y="1770425"/>
            <a:ext cx="546300" cy="546300"/>
            <a:chOff x="2966775" y="2833675"/>
            <a:chExt cx="546300" cy="546300"/>
          </a:xfrm>
        </p:grpSpPr>
        <p:sp>
          <p:nvSpPr>
            <p:cNvPr id="227" name="Google Shape;227;p36"/>
            <p:cNvSpPr/>
            <p:nvPr/>
          </p:nvSpPr>
          <p:spPr>
            <a:xfrm>
              <a:off x="296677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191" y="3016397"/>
              <a:ext cx="203460" cy="180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36"/>
          <p:cNvGrpSpPr/>
          <p:nvPr/>
        </p:nvGrpSpPr>
        <p:grpSpPr>
          <a:xfrm>
            <a:off x="5038917" y="3277900"/>
            <a:ext cx="546300" cy="546300"/>
            <a:chOff x="5373650" y="2863650"/>
            <a:chExt cx="546300" cy="546300"/>
          </a:xfrm>
        </p:grpSpPr>
        <p:sp>
          <p:nvSpPr>
            <p:cNvPr id="230" name="Google Shape;230;p36"/>
            <p:cNvSpPr/>
            <p:nvPr/>
          </p:nvSpPr>
          <p:spPr>
            <a:xfrm>
              <a:off x="5373650" y="286365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1" name="Google Shape;23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5788" y="3056000"/>
              <a:ext cx="202000" cy="16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6"/>
          <p:cNvGrpSpPr/>
          <p:nvPr/>
        </p:nvGrpSpPr>
        <p:grpSpPr>
          <a:xfrm>
            <a:off x="7524675" y="3277900"/>
            <a:ext cx="546300" cy="546300"/>
            <a:chOff x="7724550" y="2897000"/>
            <a:chExt cx="546300" cy="546300"/>
          </a:xfrm>
        </p:grpSpPr>
        <p:sp>
          <p:nvSpPr>
            <p:cNvPr id="233" name="Google Shape;233;p36"/>
            <p:cNvSpPr/>
            <p:nvPr/>
          </p:nvSpPr>
          <p:spPr>
            <a:xfrm>
              <a:off x="7724550" y="289700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96700" y="3089345"/>
              <a:ext cx="202000" cy="1616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52" y="119023"/>
            <a:ext cx="3599252" cy="1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0" name="Google Shape;440;p63"/>
          <p:cNvSpPr txBox="1"/>
          <p:nvPr>
            <p:ph idx="1" type="subTitle"/>
          </p:nvPr>
        </p:nvSpPr>
        <p:spPr>
          <a:xfrm>
            <a:off x="4553850" y="2959875"/>
            <a:ext cx="4279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0" y="722400"/>
            <a:ext cx="9144000" cy="437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11018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Organizations</a:t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-5325" y="4743300"/>
            <a:ext cx="9144000" cy="4002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more about membership at </a:t>
            </a:r>
            <a:r>
              <a:rPr lang="en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openmainframeproject.org/join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37" title="Screenshot 2026-01-13 at 4.06.3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25" y="994013"/>
            <a:ext cx="9144003" cy="336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830"/>
              <a:t>We’re a nonprofit, but not separately incorporated</a:t>
            </a:r>
            <a:endParaRPr sz="283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Open Mainframe Project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Therefore, the </a:t>
            </a:r>
            <a:r>
              <a:rPr lang="en"/>
              <a:t>Open Mainframe Project </a:t>
            </a:r>
            <a:r>
              <a:rPr lang="en"/>
              <a:t>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Charter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Governance at a glance</a:t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4711865" y="1414373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Open Mainframe Project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Governing Board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448600" y="2764475"/>
            <a:ext cx="2062500" cy="594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</a:t>
            </a:r>
            <a:r>
              <a:rPr lang="en">
                <a:solidFill>
                  <a:schemeClr val="lt1"/>
                </a:solidFill>
              </a:rPr>
              <a:t>Committee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2215582" y="1414369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r>
              <a:rPr lang="en">
                <a:solidFill>
                  <a:schemeClr val="lt1"/>
                </a:solidFill>
              </a:rPr>
              <a:t>Advisory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</a:rPr>
              <a:t>Council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</a:t>
            </a:r>
            <a:r>
              <a:rPr lang="en">
                <a:solidFill>
                  <a:schemeClr val="lt1"/>
                </a:solidFill>
              </a:rPr>
              <a:t>A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53077" y="1341825"/>
            <a:ext cx="206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Cross-project collaboration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Project Lifecycle Management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Voice to GB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6914282" y="1338927"/>
            <a:ext cx="201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&amp; Priorities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Strategy &amp; 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&amp; overall governance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542163" y="3398789"/>
            <a:ext cx="2014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Marketing Plan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Content/Web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Branding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Development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9"/>
          <p:cNvCxnSpPr>
            <a:stCxn id="256" idx="1"/>
            <a:endCxn id="258" idx="3"/>
          </p:cNvCxnSpPr>
          <p:nvPr/>
        </p:nvCxnSpPr>
        <p:spPr>
          <a:xfrm flipH="1">
            <a:off x="4278065" y="1689173"/>
            <a:ext cx="4338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3" name="Google Shape;263;p39"/>
          <p:cNvCxnSpPr>
            <a:stCxn id="264" idx="0"/>
            <a:endCxn id="258" idx="2"/>
          </p:cNvCxnSpPr>
          <p:nvPr/>
        </p:nvCxnSpPr>
        <p:spPr>
          <a:xfrm rot="-5400000">
            <a:off x="2586470" y="2123480"/>
            <a:ext cx="819900" cy="501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" name="Google Shape;265;p39"/>
          <p:cNvCxnSpPr>
            <a:stCxn id="257" idx="0"/>
            <a:endCxn id="256" idx="2"/>
          </p:cNvCxnSpPr>
          <p:nvPr/>
        </p:nvCxnSpPr>
        <p:spPr>
          <a:xfrm flipH="1" rot="5400000">
            <a:off x="5711250" y="1995875"/>
            <a:ext cx="800400" cy="736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55536" y="4937760"/>
            <a:ext cx="2526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Linux Foundation Internal Use Only</a:t>
            </a:r>
            <a:endParaRPr sz="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7" name="Google Shape;267;p39"/>
          <p:cNvGrpSpPr/>
          <p:nvPr/>
        </p:nvGrpSpPr>
        <p:grpSpPr>
          <a:xfrm>
            <a:off x="661081" y="2783929"/>
            <a:ext cx="3968564" cy="1359901"/>
            <a:chOff x="661081" y="2936329"/>
            <a:chExt cx="3968564" cy="1359901"/>
          </a:xfrm>
        </p:grpSpPr>
        <p:sp>
          <p:nvSpPr>
            <p:cNvPr id="268" name="Google Shape;268;p39"/>
            <p:cNvSpPr/>
            <p:nvPr/>
          </p:nvSpPr>
          <p:spPr>
            <a:xfrm>
              <a:off x="3936045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3190670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336120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462345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685270" y="2936329"/>
              <a:ext cx="726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661081" y="3066071"/>
              <a:ext cx="813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Zowe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498756" y="3066071"/>
              <a:ext cx="7590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ADE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723944" y="3744703"/>
              <a:ext cx="3833100" cy="437700"/>
            </a:xfrm>
            <a:prstGeom prst="roundRect">
              <a:avLst>
                <a:gd fmla="val 16667" name="adj"/>
              </a:avLst>
            </a:prstGeom>
            <a:solidFill>
              <a:srgbClr val="168F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Developer Communities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3256589" y="3066071"/>
              <a:ext cx="5586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87321" y="3066071"/>
              <a:ext cx="714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Mentorship</a:t>
              </a:r>
              <a:endPara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3970126" y="3066071"/>
              <a:ext cx="5868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3128779" y="3090872"/>
              <a:ext cx="83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Zorow</a:t>
              </a:r>
              <a:endParaRPr sz="1100"/>
            </a:p>
          </p:txBody>
        </p:sp>
      </p:grp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Committee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Governing Bodies and Committees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ctrTitle"/>
          </p:nvPr>
        </p:nvSpPr>
        <p:spPr>
          <a:xfrm>
            <a:off x="45743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87300" y="1230901"/>
            <a:ext cx="83694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</a:t>
            </a:r>
            <a:r>
              <a:rPr lang="en" sz="1700"/>
              <a:t>Open Mainframe Project</a:t>
            </a:r>
            <a:r>
              <a:rPr lang="en" sz="1700"/>
              <a:t> budget, directing the use of funds to advance the mission of the </a:t>
            </a:r>
            <a:r>
              <a:rPr lang="en" sz="1700"/>
              <a:t>Open Mainframe Project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Open Mainframe Project Charter.</a:t>
            </a:r>
            <a:endParaRPr sz="1700"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pen Mainframe Projec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